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5"/>
    <a:srgbClr val="00079B"/>
    <a:srgbClr val="CD0048"/>
    <a:srgbClr val="D4890A"/>
    <a:srgbClr val="FEAC09"/>
    <a:srgbClr val="FFE614"/>
    <a:srgbClr val="C45618"/>
    <a:srgbClr val="67AC53"/>
    <a:srgbClr val="6AB55F"/>
    <a:srgbClr val="6500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369" autoAdjust="0"/>
    <p:restoredTop sz="96433" autoAdjust="0"/>
  </p:normalViewPr>
  <p:slideViewPr>
    <p:cSldViewPr snapToGrid="0">
      <p:cViewPr varScale="1">
        <p:scale>
          <a:sx n="112" d="100"/>
          <a:sy n="112" d="100"/>
        </p:scale>
        <p:origin x="12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7" d="100"/>
          <a:sy n="87" d="100"/>
        </p:scale>
        <p:origin x="3834"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EB25C-1ADE-4011-A360-C38F5A8DF3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C5E3A9-D7E6-491E-B712-5475C6DF902B}">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Internal Allies</a:t>
          </a:r>
          <a:endParaRPr lang="en-US" dirty="0">
            <a:latin typeface="Trebuchet MS" panose="020B0603020202020204" pitchFamily="34" charset="0"/>
          </a:endParaRPr>
        </a:p>
      </dgm:t>
    </dgm:pt>
    <dgm:pt modelId="{9ECF36A4-65E4-49C1-B838-B1239C3D9FE7}" type="parTrans" cxnId="{A75171DB-C378-4C2C-BC4C-5BBD7D91E1F6}">
      <dgm:prSet/>
      <dgm:spPr/>
      <dgm:t>
        <a:bodyPr/>
        <a:lstStyle/>
        <a:p>
          <a:endParaRPr lang="en-US"/>
        </a:p>
      </dgm:t>
    </dgm:pt>
    <dgm:pt modelId="{1271B7ED-F22E-45BE-8F4C-346AB0E58D5D}" type="sibTrans" cxnId="{A75171DB-C378-4C2C-BC4C-5BBD7D91E1F6}">
      <dgm:prSet/>
      <dgm:spPr/>
      <dgm:t>
        <a:bodyPr/>
        <a:lstStyle/>
        <a:p>
          <a:endParaRPr lang="en-US"/>
        </a:p>
      </dgm:t>
    </dgm:pt>
    <dgm:pt modelId="{E93E7EB1-274F-4AE0-9C10-D3A485CC3428}" type="pres">
      <dgm:prSet presAssocID="{20CEB25C-1ADE-4011-A360-C38F5A8DF38B}" presName="linear" presStyleCnt="0">
        <dgm:presLayoutVars>
          <dgm:animLvl val="lvl"/>
          <dgm:resizeHandles val="exact"/>
        </dgm:presLayoutVars>
      </dgm:prSet>
      <dgm:spPr/>
    </dgm:pt>
    <dgm:pt modelId="{E760D348-B16A-42EB-B5F6-FF08D1248143}" type="pres">
      <dgm:prSet presAssocID="{F5C5E3A9-D7E6-491E-B712-5475C6DF902B}" presName="parentText" presStyleLbl="node1" presStyleIdx="0" presStyleCnt="1" custLinFactNeighborX="-935" custLinFactNeighborY="2011">
        <dgm:presLayoutVars>
          <dgm:chMax val="0"/>
          <dgm:bulletEnabled val="1"/>
        </dgm:presLayoutVars>
      </dgm:prSet>
      <dgm:spPr/>
      <dgm:t>
        <a:bodyPr/>
        <a:lstStyle/>
        <a:p>
          <a:endParaRPr lang="en-US"/>
        </a:p>
      </dgm:t>
    </dgm:pt>
  </dgm:ptLst>
  <dgm:cxnLst>
    <dgm:cxn modelId="{538F72E8-F1ED-4AE9-BE75-3252F5C45D4E}" type="presOf" srcId="{20CEB25C-1ADE-4011-A360-C38F5A8DF38B}" destId="{E93E7EB1-274F-4AE0-9C10-D3A485CC3428}" srcOrd="0" destOrd="0" presId="urn:microsoft.com/office/officeart/2005/8/layout/vList2"/>
    <dgm:cxn modelId="{8143C18E-CD19-45A5-A739-0CF336C0DFFA}" type="presOf" srcId="{F5C5E3A9-D7E6-491E-B712-5475C6DF902B}" destId="{E760D348-B16A-42EB-B5F6-FF08D1248143}" srcOrd="0" destOrd="0" presId="urn:microsoft.com/office/officeart/2005/8/layout/vList2"/>
    <dgm:cxn modelId="{A75171DB-C378-4C2C-BC4C-5BBD7D91E1F6}" srcId="{20CEB25C-1ADE-4011-A360-C38F5A8DF38B}" destId="{F5C5E3A9-D7E6-491E-B712-5475C6DF902B}" srcOrd="0" destOrd="0" parTransId="{9ECF36A4-65E4-49C1-B838-B1239C3D9FE7}" sibTransId="{1271B7ED-F22E-45BE-8F4C-346AB0E58D5D}"/>
    <dgm:cxn modelId="{ABDCD1ED-9370-4A22-869E-B6FC1266C91B}" type="presParOf" srcId="{E93E7EB1-274F-4AE0-9C10-D3A485CC3428}" destId="{E760D348-B16A-42EB-B5F6-FF08D124814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33159-011B-44F3-B862-6DEA69E3D15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0D48892-472E-4DF0-B8FD-AF93FBBE5177}">
      <dgm:prSet custT="1"/>
      <dgm:spPr/>
      <dgm:t>
        <a:bodyPr/>
        <a:lstStyle/>
        <a:p>
          <a:pPr algn="ctr" rtl="0"/>
          <a:r>
            <a:rPr lang="en-US" sz="3200" dirty="0" smtClean="0"/>
            <a:t>Intersectionality</a:t>
          </a:r>
          <a:endParaRPr lang="en-US" sz="3200" dirty="0"/>
        </a:p>
      </dgm:t>
    </dgm:pt>
    <dgm:pt modelId="{FE3ACFE8-0250-4522-9530-6DE8D744B207}" type="parTrans" cxnId="{B788B734-3E8B-40D4-BBB1-A4850703D2AB}">
      <dgm:prSet/>
      <dgm:spPr/>
      <dgm:t>
        <a:bodyPr/>
        <a:lstStyle/>
        <a:p>
          <a:endParaRPr lang="en-US"/>
        </a:p>
      </dgm:t>
    </dgm:pt>
    <dgm:pt modelId="{069DB932-FFDC-486A-B8CC-B3E70BDC40F3}" type="sibTrans" cxnId="{B788B734-3E8B-40D4-BBB1-A4850703D2AB}">
      <dgm:prSet/>
      <dgm:spPr/>
      <dgm:t>
        <a:bodyPr/>
        <a:lstStyle/>
        <a:p>
          <a:endParaRPr lang="en-US"/>
        </a:p>
      </dgm:t>
    </dgm:pt>
    <dgm:pt modelId="{D0875C8F-913B-42E3-A67B-B07B2599C80D}" type="pres">
      <dgm:prSet presAssocID="{71433159-011B-44F3-B862-6DEA69E3D159}" presName="linear" presStyleCnt="0">
        <dgm:presLayoutVars>
          <dgm:animLvl val="lvl"/>
          <dgm:resizeHandles val="exact"/>
        </dgm:presLayoutVars>
      </dgm:prSet>
      <dgm:spPr/>
    </dgm:pt>
    <dgm:pt modelId="{3913395B-3F90-4BAC-B8C5-219C520A151D}" type="pres">
      <dgm:prSet presAssocID="{E0D48892-472E-4DF0-B8FD-AF93FBBE5177}" presName="parentText" presStyleLbl="node1" presStyleIdx="0" presStyleCnt="1">
        <dgm:presLayoutVars>
          <dgm:chMax val="0"/>
          <dgm:bulletEnabled val="1"/>
        </dgm:presLayoutVars>
      </dgm:prSet>
      <dgm:spPr/>
      <dgm:t>
        <a:bodyPr/>
        <a:lstStyle/>
        <a:p>
          <a:endParaRPr lang="en-US"/>
        </a:p>
      </dgm:t>
    </dgm:pt>
  </dgm:ptLst>
  <dgm:cxnLst>
    <dgm:cxn modelId="{B788B734-3E8B-40D4-BBB1-A4850703D2AB}" srcId="{71433159-011B-44F3-B862-6DEA69E3D159}" destId="{E0D48892-472E-4DF0-B8FD-AF93FBBE5177}" srcOrd="0" destOrd="0" parTransId="{FE3ACFE8-0250-4522-9530-6DE8D744B207}" sibTransId="{069DB932-FFDC-486A-B8CC-B3E70BDC40F3}"/>
    <dgm:cxn modelId="{20C1199C-D21A-4AE7-91B3-65A3C61FC85D}" type="presOf" srcId="{71433159-011B-44F3-B862-6DEA69E3D159}" destId="{D0875C8F-913B-42E3-A67B-B07B2599C80D}" srcOrd="0" destOrd="0" presId="urn:microsoft.com/office/officeart/2005/8/layout/vList2"/>
    <dgm:cxn modelId="{B1931E16-B6D5-425D-B2CA-AF33FEBC8C51}" type="presOf" srcId="{E0D48892-472E-4DF0-B8FD-AF93FBBE5177}" destId="{3913395B-3F90-4BAC-B8C5-219C520A151D}" srcOrd="0" destOrd="0" presId="urn:microsoft.com/office/officeart/2005/8/layout/vList2"/>
    <dgm:cxn modelId="{F2F65660-A75D-4FAB-8FFA-F6167EC21669}" type="presParOf" srcId="{D0875C8F-913B-42E3-A67B-B07B2599C80D}" destId="{3913395B-3F90-4BAC-B8C5-219C520A151D}"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4D82F-D9CF-46FD-94EB-40DD519592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6B650D-1C65-4D41-9D64-C6B463DACDCD}">
      <dgm:prSet/>
      <dgm:spPr/>
      <dgm:t>
        <a:bodyPr/>
        <a:lstStyle/>
        <a:p>
          <a:pPr rtl="0"/>
          <a:r>
            <a:rPr lang="en-US" dirty="0" smtClean="0"/>
            <a:t>External Allies</a:t>
          </a:r>
          <a:endParaRPr lang="en-US" dirty="0"/>
        </a:p>
      </dgm:t>
    </dgm:pt>
    <dgm:pt modelId="{AD634FA6-00C0-45AC-9D62-D736983EA6AB}" type="parTrans" cxnId="{B4210619-65D4-4009-A930-DA648041235B}">
      <dgm:prSet/>
      <dgm:spPr/>
      <dgm:t>
        <a:bodyPr/>
        <a:lstStyle/>
        <a:p>
          <a:endParaRPr lang="en-US"/>
        </a:p>
      </dgm:t>
    </dgm:pt>
    <dgm:pt modelId="{3482234E-F63F-4503-ADA6-644EC9EC5D6A}" type="sibTrans" cxnId="{B4210619-65D4-4009-A930-DA648041235B}">
      <dgm:prSet/>
      <dgm:spPr/>
      <dgm:t>
        <a:bodyPr/>
        <a:lstStyle/>
        <a:p>
          <a:endParaRPr lang="en-US"/>
        </a:p>
      </dgm:t>
    </dgm:pt>
    <dgm:pt modelId="{F6C8A90F-206F-4052-9E10-3F82C412A93F}" type="pres">
      <dgm:prSet presAssocID="{6AF4D82F-D9CF-46FD-94EB-40DD519592F5}" presName="linear" presStyleCnt="0">
        <dgm:presLayoutVars>
          <dgm:animLvl val="lvl"/>
          <dgm:resizeHandles val="exact"/>
        </dgm:presLayoutVars>
      </dgm:prSet>
      <dgm:spPr/>
    </dgm:pt>
    <dgm:pt modelId="{DDF815A0-EDBE-49C5-AD8A-7F847BBEFE0E}" type="pres">
      <dgm:prSet presAssocID="{806B650D-1C65-4D41-9D64-C6B463DACDCD}" presName="parentText" presStyleLbl="node1" presStyleIdx="0" presStyleCnt="1">
        <dgm:presLayoutVars>
          <dgm:chMax val="0"/>
          <dgm:bulletEnabled val="1"/>
        </dgm:presLayoutVars>
      </dgm:prSet>
      <dgm:spPr/>
      <dgm:t>
        <a:bodyPr/>
        <a:lstStyle/>
        <a:p>
          <a:endParaRPr lang="en-US"/>
        </a:p>
      </dgm:t>
    </dgm:pt>
  </dgm:ptLst>
  <dgm:cxnLst>
    <dgm:cxn modelId="{B4210619-65D4-4009-A930-DA648041235B}" srcId="{6AF4D82F-D9CF-46FD-94EB-40DD519592F5}" destId="{806B650D-1C65-4D41-9D64-C6B463DACDCD}" srcOrd="0" destOrd="0" parTransId="{AD634FA6-00C0-45AC-9D62-D736983EA6AB}" sibTransId="{3482234E-F63F-4503-ADA6-644EC9EC5D6A}"/>
    <dgm:cxn modelId="{D381A044-068F-47DE-A736-A3E9A6ACD738}" type="presOf" srcId="{6AF4D82F-D9CF-46FD-94EB-40DD519592F5}" destId="{F6C8A90F-206F-4052-9E10-3F82C412A93F}" srcOrd="0" destOrd="0" presId="urn:microsoft.com/office/officeart/2005/8/layout/vList2"/>
    <dgm:cxn modelId="{9866E0B6-DAD6-4803-A21C-19D691C0B71B}" type="presOf" srcId="{806B650D-1C65-4D41-9D64-C6B463DACDCD}" destId="{DDF815A0-EDBE-49C5-AD8A-7F847BBEFE0E}" srcOrd="0" destOrd="0" presId="urn:microsoft.com/office/officeart/2005/8/layout/vList2"/>
    <dgm:cxn modelId="{71542B52-F3EB-46E9-8626-13AF9ADC28A9}" type="presParOf" srcId="{F6C8A90F-206F-4052-9E10-3F82C412A93F}" destId="{DDF815A0-EDBE-49C5-AD8A-7F847BBEFE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B872F0-8D8E-499C-BD94-17FD7A33077C}" type="doc">
      <dgm:prSet loTypeId="urn:microsoft.com/office/officeart/2008/layout/LinedList" loCatId="list" qsTypeId="urn:microsoft.com/office/officeart/2005/8/quickstyle/simple1" qsCatId="simple" csTypeId="urn:microsoft.com/office/officeart/2005/8/colors/accent1_3" csCatId="accent1" phldr="1"/>
      <dgm:spPr/>
      <dgm:t>
        <a:bodyPr/>
        <a:lstStyle/>
        <a:p>
          <a:endParaRPr lang="en-US"/>
        </a:p>
      </dgm:t>
    </dgm:pt>
    <dgm:pt modelId="{E5400E29-D772-4E10-90F3-8585F2731EFE}">
      <dgm:prSet custT="1"/>
      <dgm:spPr/>
      <dgm:t>
        <a:bodyPr/>
        <a:lstStyle/>
        <a:p>
          <a:pPr rtl="0"/>
          <a:r>
            <a:rPr lang="en-US" sz="2800" dirty="0" smtClean="0"/>
            <a:t>Share Stories</a:t>
          </a:r>
          <a:endParaRPr lang="en-US" sz="2800" dirty="0"/>
        </a:p>
      </dgm:t>
    </dgm:pt>
    <dgm:pt modelId="{48DA44ED-BDFC-4613-83C2-FCF0D3E40D75}" type="parTrans" cxnId="{419EE6E7-1719-4CAA-8D2B-8B6B6CAB3FE9}">
      <dgm:prSet/>
      <dgm:spPr/>
      <dgm:t>
        <a:bodyPr/>
        <a:lstStyle/>
        <a:p>
          <a:endParaRPr lang="en-US" sz="2800"/>
        </a:p>
      </dgm:t>
    </dgm:pt>
    <dgm:pt modelId="{14CF2F82-2241-4293-BC94-CCF68DDD58F1}" type="sibTrans" cxnId="{419EE6E7-1719-4CAA-8D2B-8B6B6CAB3FE9}">
      <dgm:prSet/>
      <dgm:spPr/>
      <dgm:t>
        <a:bodyPr/>
        <a:lstStyle/>
        <a:p>
          <a:endParaRPr lang="en-US" sz="2800"/>
        </a:p>
      </dgm:t>
    </dgm:pt>
    <dgm:pt modelId="{EC16F9E9-496E-4266-BF7C-FF257855DEA7}">
      <dgm:prSet custT="1"/>
      <dgm:spPr/>
      <dgm:t>
        <a:bodyPr/>
        <a:lstStyle/>
        <a:p>
          <a:pPr rtl="0"/>
          <a:r>
            <a:rPr lang="en-US" sz="2800" dirty="0" smtClean="0"/>
            <a:t>Operate with Respect</a:t>
          </a:r>
          <a:endParaRPr lang="en-US" sz="2800" dirty="0"/>
        </a:p>
      </dgm:t>
    </dgm:pt>
    <dgm:pt modelId="{2048844B-94AE-4C0E-A370-8AAE51D64B8C}" type="parTrans" cxnId="{D8822AEF-19F2-4C0E-AA5E-F4069D02D86F}">
      <dgm:prSet/>
      <dgm:spPr/>
      <dgm:t>
        <a:bodyPr/>
        <a:lstStyle/>
        <a:p>
          <a:endParaRPr lang="en-US" sz="2800"/>
        </a:p>
      </dgm:t>
    </dgm:pt>
    <dgm:pt modelId="{87D87636-5923-4CD2-84E6-0763A93C3DD4}" type="sibTrans" cxnId="{D8822AEF-19F2-4C0E-AA5E-F4069D02D86F}">
      <dgm:prSet/>
      <dgm:spPr/>
      <dgm:t>
        <a:bodyPr/>
        <a:lstStyle/>
        <a:p>
          <a:endParaRPr lang="en-US" sz="2800"/>
        </a:p>
      </dgm:t>
    </dgm:pt>
    <dgm:pt modelId="{3317F254-1466-4637-BBE8-10C6C0665E8D}">
      <dgm:prSet custT="1"/>
      <dgm:spPr/>
      <dgm:t>
        <a:bodyPr/>
        <a:lstStyle/>
        <a:p>
          <a:pPr rtl="0"/>
          <a:r>
            <a:rPr lang="en-US" sz="2800" smtClean="0"/>
            <a:t>Maximize Teaching Moments</a:t>
          </a:r>
          <a:endParaRPr lang="en-US" sz="2800"/>
        </a:p>
      </dgm:t>
    </dgm:pt>
    <dgm:pt modelId="{D6137444-15FF-46ED-B9A5-DCA6E53BE8CA}" type="parTrans" cxnId="{1715D5D8-676F-487C-AA81-088CC543DCE1}">
      <dgm:prSet/>
      <dgm:spPr/>
      <dgm:t>
        <a:bodyPr/>
        <a:lstStyle/>
        <a:p>
          <a:endParaRPr lang="en-US" sz="2800"/>
        </a:p>
      </dgm:t>
    </dgm:pt>
    <dgm:pt modelId="{9E26C2FE-4AEF-4B86-84BF-0045B284DA24}" type="sibTrans" cxnId="{1715D5D8-676F-487C-AA81-088CC543DCE1}">
      <dgm:prSet/>
      <dgm:spPr/>
      <dgm:t>
        <a:bodyPr/>
        <a:lstStyle/>
        <a:p>
          <a:endParaRPr lang="en-US" sz="2800"/>
        </a:p>
      </dgm:t>
    </dgm:pt>
    <dgm:pt modelId="{4E535650-5588-4936-BCC2-DB5C2AA7CA77}" type="pres">
      <dgm:prSet presAssocID="{3FB872F0-8D8E-499C-BD94-17FD7A33077C}" presName="vert0" presStyleCnt="0">
        <dgm:presLayoutVars>
          <dgm:dir/>
          <dgm:animOne val="branch"/>
          <dgm:animLvl val="lvl"/>
        </dgm:presLayoutVars>
      </dgm:prSet>
      <dgm:spPr/>
    </dgm:pt>
    <dgm:pt modelId="{797D77CA-DD36-4FA1-A908-0B750775E96D}" type="pres">
      <dgm:prSet presAssocID="{E5400E29-D772-4E10-90F3-8585F2731EFE}" presName="thickLine" presStyleLbl="alignNode1" presStyleIdx="0" presStyleCnt="3" custLinFactNeighborX="722" custLinFactNeighborY="-1430"/>
      <dgm:spPr/>
    </dgm:pt>
    <dgm:pt modelId="{70D300D5-5130-4C69-8711-165FC1A7F551}" type="pres">
      <dgm:prSet presAssocID="{E5400E29-D772-4E10-90F3-8585F2731EFE}" presName="horz1" presStyleCnt="0"/>
      <dgm:spPr/>
    </dgm:pt>
    <dgm:pt modelId="{413BF056-8CEB-4B1C-8B8B-C929CBCA6B50}" type="pres">
      <dgm:prSet presAssocID="{E5400E29-D772-4E10-90F3-8585F2731EFE}" presName="tx1" presStyleLbl="revTx" presStyleIdx="0" presStyleCnt="3"/>
      <dgm:spPr/>
    </dgm:pt>
    <dgm:pt modelId="{E4989DE7-A342-48B9-B2C6-599C0C133409}" type="pres">
      <dgm:prSet presAssocID="{E5400E29-D772-4E10-90F3-8585F2731EFE}" presName="vert1" presStyleCnt="0"/>
      <dgm:spPr/>
    </dgm:pt>
    <dgm:pt modelId="{AA5D5682-C77F-4DD5-9CB9-92B325BEB7BE}" type="pres">
      <dgm:prSet presAssocID="{EC16F9E9-496E-4266-BF7C-FF257855DEA7}" presName="thickLine" presStyleLbl="alignNode1" presStyleIdx="1" presStyleCnt="3"/>
      <dgm:spPr/>
    </dgm:pt>
    <dgm:pt modelId="{D7FD4FA6-7141-483A-9921-0ED7D3007EE4}" type="pres">
      <dgm:prSet presAssocID="{EC16F9E9-496E-4266-BF7C-FF257855DEA7}" presName="horz1" presStyleCnt="0"/>
      <dgm:spPr/>
    </dgm:pt>
    <dgm:pt modelId="{D9653FAE-1921-442C-B6F6-6D43EFFF9D9D}" type="pres">
      <dgm:prSet presAssocID="{EC16F9E9-496E-4266-BF7C-FF257855DEA7}" presName="tx1" presStyleLbl="revTx" presStyleIdx="1" presStyleCnt="3"/>
      <dgm:spPr/>
    </dgm:pt>
    <dgm:pt modelId="{DF79BE38-1EE5-4DB3-929F-D422EFCA4847}" type="pres">
      <dgm:prSet presAssocID="{EC16F9E9-496E-4266-BF7C-FF257855DEA7}" presName="vert1" presStyleCnt="0"/>
      <dgm:spPr/>
    </dgm:pt>
    <dgm:pt modelId="{EA76339D-1C95-40B3-A140-DD15101E1825}" type="pres">
      <dgm:prSet presAssocID="{3317F254-1466-4637-BBE8-10C6C0665E8D}" presName="thickLine" presStyleLbl="alignNode1" presStyleIdx="2" presStyleCnt="3"/>
      <dgm:spPr/>
    </dgm:pt>
    <dgm:pt modelId="{BDC9F4E1-F78C-492F-B3F6-3D602C01E032}" type="pres">
      <dgm:prSet presAssocID="{3317F254-1466-4637-BBE8-10C6C0665E8D}" presName="horz1" presStyleCnt="0"/>
      <dgm:spPr/>
    </dgm:pt>
    <dgm:pt modelId="{3DD34F49-FB7F-43E7-90BA-0F4DA0B63B26}" type="pres">
      <dgm:prSet presAssocID="{3317F254-1466-4637-BBE8-10C6C0665E8D}" presName="tx1" presStyleLbl="revTx" presStyleIdx="2" presStyleCnt="3"/>
      <dgm:spPr/>
    </dgm:pt>
    <dgm:pt modelId="{93068638-FCAA-4CDF-9EBB-CE68283FA997}" type="pres">
      <dgm:prSet presAssocID="{3317F254-1466-4637-BBE8-10C6C0665E8D}" presName="vert1" presStyleCnt="0"/>
      <dgm:spPr/>
    </dgm:pt>
  </dgm:ptLst>
  <dgm:cxnLst>
    <dgm:cxn modelId="{D47F6B16-76DE-45C3-B423-3C4FF18299D4}" type="presOf" srcId="{EC16F9E9-496E-4266-BF7C-FF257855DEA7}" destId="{D9653FAE-1921-442C-B6F6-6D43EFFF9D9D}" srcOrd="0" destOrd="0" presId="urn:microsoft.com/office/officeart/2008/layout/LinedList"/>
    <dgm:cxn modelId="{D8822AEF-19F2-4C0E-AA5E-F4069D02D86F}" srcId="{3FB872F0-8D8E-499C-BD94-17FD7A33077C}" destId="{EC16F9E9-496E-4266-BF7C-FF257855DEA7}" srcOrd="1" destOrd="0" parTransId="{2048844B-94AE-4C0E-A370-8AAE51D64B8C}" sibTransId="{87D87636-5923-4CD2-84E6-0763A93C3DD4}"/>
    <dgm:cxn modelId="{419EE6E7-1719-4CAA-8D2B-8B6B6CAB3FE9}" srcId="{3FB872F0-8D8E-499C-BD94-17FD7A33077C}" destId="{E5400E29-D772-4E10-90F3-8585F2731EFE}" srcOrd="0" destOrd="0" parTransId="{48DA44ED-BDFC-4613-83C2-FCF0D3E40D75}" sibTransId="{14CF2F82-2241-4293-BC94-CCF68DDD58F1}"/>
    <dgm:cxn modelId="{1D5D0FFE-387F-4C0D-99DE-E4912B3DF0C2}" type="presOf" srcId="{3FB872F0-8D8E-499C-BD94-17FD7A33077C}" destId="{4E535650-5588-4936-BCC2-DB5C2AA7CA77}" srcOrd="0" destOrd="0" presId="urn:microsoft.com/office/officeart/2008/layout/LinedList"/>
    <dgm:cxn modelId="{D0865F74-A784-4307-808D-93838B6F1422}" type="presOf" srcId="{3317F254-1466-4637-BBE8-10C6C0665E8D}" destId="{3DD34F49-FB7F-43E7-90BA-0F4DA0B63B26}" srcOrd="0" destOrd="0" presId="urn:microsoft.com/office/officeart/2008/layout/LinedList"/>
    <dgm:cxn modelId="{1715D5D8-676F-487C-AA81-088CC543DCE1}" srcId="{3FB872F0-8D8E-499C-BD94-17FD7A33077C}" destId="{3317F254-1466-4637-BBE8-10C6C0665E8D}" srcOrd="2" destOrd="0" parTransId="{D6137444-15FF-46ED-B9A5-DCA6E53BE8CA}" sibTransId="{9E26C2FE-4AEF-4B86-84BF-0045B284DA24}"/>
    <dgm:cxn modelId="{92A24A41-D751-411B-A734-DAF06732DC41}" type="presOf" srcId="{E5400E29-D772-4E10-90F3-8585F2731EFE}" destId="{413BF056-8CEB-4B1C-8B8B-C929CBCA6B50}" srcOrd="0" destOrd="0" presId="urn:microsoft.com/office/officeart/2008/layout/LinedList"/>
    <dgm:cxn modelId="{843148A6-9807-4A99-8DEE-245726328AAF}" type="presParOf" srcId="{4E535650-5588-4936-BCC2-DB5C2AA7CA77}" destId="{797D77CA-DD36-4FA1-A908-0B750775E96D}" srcOrd="0" destOrd="0" presId="urn:microsoft.com/office/officeart/2008/layout/LinedList"/>
    <dgm:cxn modelId="{72237182-B93D-43C5-9A7A-AB5F4657F20B}" type="presParOf" srcId="{4E535650-5588-4936-BCC2-DB5C2AA7CA77}" destId="{70D300D5-5130-4C69-8711-165FC1A7F551}" srcOrd="1" destOrd="0" presId="urn:microsoft.com/office/officeart/2008/layout/LinedList"/>
    <dgm:cxn modelId="{C7F9E462-27FF-4C79-BD41-7D45B81C0B58}" type="presParOf" srcId="{70D300D5-5130-4C69-8711-165FC1A7F551}" destId="{413BF056-8CEB-4B1C-8B8B-C929CBCA6B50}" srcOrd="0" destOrd="0" presId="urn:microsoft.com/office/officeart/2008/layout/LinedList"/>
    <dgm:cxn modelId="{F735F3C8-A5A6-476E-83DF-EFD8179BEDCB}" type="presParOf" srcId="{70D300D5-5130-4C69-8711-165FC1A7F551}" destId="{E4989DE7-A342-48B9-B2C6-599C0C133409}" srcOrd="1" destOrd="0" presId="urn:microsoft.com/office/officeart/2008/layout/LinedList"/>
    <dgm:cxn modelId="{6307AE5D-9D92-475B-91C1-A6F7A035C689}" type="presParOf" srcId="{4E535650-5588-4936-BCC2-DB5C2AA7CA77}" destId="{AA5D5682-C77F-4DD5-9CB9-92B325BEB7BE}" srcOrd="2" destOrd="0" presId="urn:microsoft.com/office/officeart/2008/layout/LinedList"/>
    <dgm:cxn modelId="{B3A23D06-237B-4E7D-A1EC-F90AAE0EB5A9}" type="presParOf" srcId="{4E535650-5588-4936-BCC2-DB5C2AA7CA77}" destId="{D7FD4FA6-7141-483A-9921-0ED7D3007EE4}" srcOrd="3" destOrd="0" presId="urn:microsoft.com/office/officeart/2008/layout/LinedList"/>
    <dgm:cxn modelId="{A6E0B028-4C0F-48DA-972B-85BE3F627D4A}" type="presParOf" srcId="{D7FD4FA6-7141-483A-9921-0ED7D3007EE4}" destId="{D9653FAE-1921-442C-B6F6-6D43EFFF9D9D}" srcOrd="0" destOrd="0" presId="urn:microsoft.com/office/officeart/2008/layout/LinedList"/>
    <dgm:cxn modelId="{1DD14E72-1629-4137-8EA1-38F0744E3770}" type="presParOf" srcId="{D7FD4FA6-7141-483A-9921-0ED7D3007EE4}" destId="{DF79BE38-1EE5-4DB3-929F-D422EFCA4847}" srcOrd="1" destOrd="0" presId="urn:microsoft.com/office/officeart/2008/layout/LinedList"/>
    <dgm:cxn modelId="{6FFA52A6-C604-43E1-848E-1B160B420E6C}" type="presParOf" srcId="{4E535650-5588-4936-BCC2-DB5C2AA7CA77}" destId="{EA76339D-1C95-40B3-A140-DD15101E1825}" srcOrd="4" destOrd="0" presId="urn:microsoft.com/office/officeart/2008/layout/LinedList"/>
    <dgm:cxn modelId="{81C05437-F7E5-4701-96D6-1C4ECBCDFA2C}" type="presParOf" srcId="{4E535650-5588-4936-BCC2-DB5C2AA7CA77}" destId="{BDC9F4E1-F78C-492F-B3F6-3D602C01E032}" srcOrd="5" destOrd="0" presId="urn:microsoft.com/office/officeart/2008/layout/LinedList"/>
    <dgm:cxn modelId="{32712C5C-AE0C-4279-BFA3-33FDB96CB967}" type="presParOf" srcId="{BDC9F4E1-F78C-492F-B3F6-3D602C01E032}" destId="{3DD34F49-FB7F-43E7-90BA-0F4DA0B63B26}" srcOrd="0" destOrd="0" presId="urn:microsoft.com/office/officeart/2008/layout/LinedList"/>
    <dgm:cxn modelId="{45855360-A911-45FA-B42B-3875FA56BF68}" type="presParOf" srcId="{BDC9F4E1-F78C-492F-B3F6-3D602C01E032}" destId="{93068638-FCAA-4CDF-9EBB-CE68283FA997}"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391541-DCA7-4CEA-9BEC-27DF308461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7B1C66-4BB4-43B5-BFF4-E575B603C98D}">
      <dgm:prSet/>
      <dgm:spPr/>
      <dgm:t>
        <a:bodyPr/>
        <a:lstStyle/>
        <a:p>
          <a:pPr rtl="0"/>
          <a:r>
            <a:rPr lang="en-US" dirty="0" smtClean="0"/>
            <a:t>Accomplices</a:t>
          </a:r>
          <a:endParaRPr lang="en-US" dirty="0"/>
        </a:p>
      </dgm:t>
    </dgm:pt>
    <dgm:pt modelId="{DAAA7491-07ED-4498-8074-E9C6AB7E0EB5}" type="parTrans" cxnId="{95F469B3-53D9-427A-8F50-90FA21EFFECE}">
      <dgm:prSet/>
      <dgm:spPr/>
      <dgm:t>
        <a:bodyPr/>
        <a:lstStyle/>
        <a:p>
          <a:endParaRPr lang="en-US"/>
        </a:p>
      </dgm:t>
    </dgm:pt>
    <dgm:pt modelId="{3804DD6E-27C8-443D-90B9-F5754E36FDD7}" type="sibTrans" cxnId="{95F469B3-53D9-427A-8F50-90FA21EFFECE}">
      <dgm:prSet/>
      <dgm:spPr/>
      <dgm:t>
        <a:bodyPr/>
        <a:lstStyle/>
        <a:p>
          <a:endParaRPr lang="en-US"/>
        </a:p>
      </dgm:t>
    </dgm:pt>
    <dgm:pt modelId="{DDD9157B-FA23-4241-BDF7-A464C25086D5}" type="pres">
      <dgm:prSet presAssocID="{61391541-DCA7-4CEA-9BEC-27DF308461FB}" presName="linear" presStyleCnt="0">
        <dgm:presLayoutVars>
          <dgm:animLvl val="lvl"/>
          <dgm:resizeHandles val="exact"/>
        </dgm:presLayoutVars>
      </dgm:prSet>
      <dgm:spPr/>
    </dgm:pt>
    <dgm:pt modelId="{3BFDF820-9462-4744-8AB8-949EDDCC2DCC}" type="pres">
      <dgm:prSet presAssocID="{AD7B1C66-4BB4-43B5-BFF4-E575B603C98D}" presName="parentText" presStyleLbl="node1" presStyleIdx="0" presStyleCnt="1">
        <dgm:presLayoutVars>
          <dgm:chMax val="0"/>
          <dgm:bulletEnabled val="1"/>
        </dgm:presLayoutVars>
      </dgm:prSet>
      <dgm:spPr/>
      <dgm:t>
        <a:bodyPr/>
        <a:lstStyle/>
        <a:p>
          <a:endParaRPr lang="en-US"/>
        </a:p>
      </dgm:t>
    </dgm:pt>
  </dgm:ptLst>
  <dgm:cxnLst>
    <dgm:cxn modelId="{81C4F44F-2E6B-4549-9AE1-878C6002B38F}" type="presOf" srcId="{61391541-DCA7-4CEA-9BEC-27DF308461FB}" destId="{DDD9157B-FA23-4241-BDF7-A464C25086D5}" srcOrd="0" destOrd="0" presId="urn:microsoft.com/office/officeart/2005/8/layout/vList2"/>
    <dgm:cxn modelId="{95F469B3-53D9-427A-8F50-90FA21EFFECE}" srcId="{61391541-DCA7-4CEA-9BEC-27DF308461FB}" destId="{AD7B1C66-4BB4-43B5-BFF4-E575B603C98D}" srcOrd="0" destOrd="0" parTransId="{DAAA7491-07ED-4498-8074-E9C6AB7E0EB5}" sibTransId="{3804DD6E-27C8-443D-90B9-F5754E36FDD7}"/>
    <dgm:cxn modelId="{EEF542DF-B3F8-4268-83B0-EC535D286820}" type="presOf" srcId="{AD7B1C66-4BB4-43B5-BFF4-E575B603C98D}" destId="{3BFDF820-9462-4744-8AB8-949EDDCC2DCC}" srcOrd="0" destOrd="0" presId="urn:microsoft.com/office/officeart/2005/8/layout/vList2"/>
    <dgm:cxn modelId="{2127B87C-175C-4FDF-8682-AB0C177ED6A5}" type="presParOf" srcId="{DDD9157B-FA23-4241-BDF7-A464C25086D5}" destId="{3BFDF820-9462-4744-8AB8-949EDDCC2D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0D348-B16A-42EB-B5F6-FF08D1248143}">
      <dsp:nvSpPr>
        <dsp:cNvPr id="0" name=""/>
        <dsp:cNvSpPr/>
      </dsp:nvSpPr>
      <dsp:spPr>
        <a:xfrm>
          <a:off x="0" y="11025"/>
          <a:ext cx="8229600" cy="1131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500" kern="1200" dirty="0" smtClean="0">
              <a:latin typeface="Trebuchet MS" panose="020B0603020202020204" pitchFamily="34" charset="0"/>
            </a:rPr>
            <a:t>Internal Allies</a:t>
          </a:r>
          <a:endParaRPr lang="en-US" sz="4500" kern="1200" dirty="0">
            <a:latin typeface="Trebuchet MS" panose="020B0603020202020204" pitchFamily="34" charset="0"/>
          </a:endParaRPr>
        </a:p>
      </dsp:txBody>
      <dsp:txXfrm>
        <a:off x="55258" y="66283"/>
        <a:ext cx="8119084" cy="1021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3395B-3F90-4BAC-B8C5-219C520A151D}">
      <dsp:nvSpPr>
        <dsp:cNvPr id="0" name=""/>
        <dsp:cNvSpPr/>
      </dsp:nvSpPr>
      <dsp:spPr>
        <a:xfrm>
          <a:off x="0" y="44169"/>
          <a:ext cx="3222346" cy="374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Intersectionality</a:t>
          </a:r>
          <a:endParaRPr lang="en-US" sz="3200" kern="1200" dirty="0"/>
        </a:p>
      </dsp:txBody>
      <dsp:txXfrm>
        <a:off x="18277" y="62446"/>
        <a:ext cx="3185792" cy="33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815A0-EDBE-49C5-AD8A-7F847BBEFE0E}">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dirty="0" smtClean="0"/>
            <a:t>External Allies</a:t>
          </a:r>
          <a:endParaRPr lang="en-US" sz="4700" kern="1200" dirty="0"/>
        </a:p>
      </dsp:txBody>
      <dsp:txXfrm>
        <a:off x="55030" y="62882"/>
        <a:ext cx="8119540" cy="1017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D77CA-DD36-4FA1-A908-0B750775E96D}">
      <dsp:nvSpPr>
        <dsp:cNvPr id="0" name=""/>
        <dsp:cNvSpPr/>
      </dsp:nvSpPr>
      <dsp:spPr>
        <a:xfrm>
          <a:off x="0" y="0"/>
          <a:ext cx="7101555" cy="0"/>
        </a:xfrm>
        <a:prstGeom prst="line">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BF056-8CEB-4B1C-8B8B-C929CBCA6B50}">
      <dsp:nvSpPr>
        <dsp:cNvPr id="0" name=""/>
        <dsp:cNvSpPr/>
      </dsp:nvSpPr>
      <dsp:spPr>
        <a:xfrm>
          <a:off x="0" y="876"/>
          <a:ext cx="7101555" cy="597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Share Stories</a:t>
          </a:r>
          <a:endParaRPr lang="en-US" sz="2800" kern="1200" dirty="0"/>
        </a:p>
      </dsp:txBody>
      <dsp:txXfrm>
        <a:off x="0" y="876"/>
        <a:ext cx="7101555" cy="597621"/>
      </dsp:txXfrm>
    </dsp:sp>
    <dsp:sp modelId="{AA5D5682-C77F-4DD5-9CB9-92B325BEB7BE}">
      <dsp:nvSpPr>
        <dsp:cNvPr id="0" name=""/>
        <dsp:cNvSpPr/>
      </dsp:nvSpPr>
      <dsp:spPr>
        <a:xfrm>
          <a:off x="0" y="598497"/>
          <a:ext cx="7101555" cy="0"/>
        </a:xfrm>
        <a:prstGeom prst="line">
          <a:avLst/>
        </a:prstGeom>
        <a:solidFill>
          <a:schemeClr val="accent1">
            <a:shade val="80000"/>
            <a:hueOff val="153123"/>
            <a:satOff val="-2196"/>
            <a:lumOff val="12807"/>
            <a:alphaOff val="0"/>
          </a:schemeClr>
        </a:solidFill>
        <a:ln w="25400"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653FAE-1921-442C-B6F6-6D43EFFF9D9D}">
      <dsp:nvSpPr>
        <dsp:cNvPr id="0" name=""/>
        <dsp:cNvSpPr/>
      </dsp:nvSpPr>
      <dsp:spPr>
        <a:xfrm>
          <a:off x="0" y="598497"/>
          <a:ext cx="7101555" cy="597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Operate with Respect</a:t>
          </a:r>
          <a:endParaRPr lang="en-US" sz="2800" kern="1200" dirty="0"/>
        </a:p>
      </dsp:txBody>
      <dsp:txXfrm>
        <a:off x="0" y="598497"/>
        <a:ext cx="7101555" cy="597621"/>
      </dsp:txXfrm>
    </dsp:sp>
    <dsp:sp modelId="{EA76339D-1C95-40B3-A140-DD15101E1825}">
      <dsp:nvSpPr>
        <dsp:cNvPr id="0" name=""/>
        <dsp:cNvSpPr/>
      </dsp:nvSpPr>
      <dsp:spPr>
        <a:xfrm>
          <a:off x="0" y="1196118"/>
          <a:ext cx="7101555" cy="0"/>
        </a:xfrm>
        <a:prstGeom prst="line">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34F49-FB7F-43E7-90BA-0F4DA0B63B26}">
      <dsp:nvSpPr>
        <dsp:cNvPr id="0" name=""/>
        <dsp:cNvSpPr/>
      </dsp:nvSpPr>
      <dsp:spPr>
        <a:xfrm>
          <a:off x="0" y="1196118"/>
          <a:ext cx="7101555" cy="597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smtClean="0"/>
            <a:t>Maximize Teaching Moments</a:t>
          </a:r>
          <a:endParaRPr lang="en-US" sz="2800" kern="1200"/>
        </a:p>
      </dsp:txBody>
      <dsp:txXfrm>
        <a:off x="0" y="1196118"/>
        <a:ext cx="7101555" cy="597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DF820-9462-4744-8AB8-949EDDCC2DCC}">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dirty="0" smtClean="0"/>
            <a:t>Accomplices</a:t>
          </a:r>
          <a:endParaRPr lang="en-US" sz="4700" kern="1200" dirty="0"/>
        </a:p>
      </dsp:txBody>
      <dsp:txXfrm>
        <a:off x="55030" y="62882"/>
        <a:ext cx="8119540"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EDE1E02B-E48E-4F8C-8066-ECBE9745C2BC}" type="datetimeFigureOut">
              <a:rPr lang="en-US" smtClean="0"/>
              <a:t>11/9/2018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2965AE43-08BD-4CAA-ADCB-713E93EBD54F}" type="slidenum">
              <a:rPr lang="en-US" smtClean="0"/>
              <a:t>‹#›</a:t>
            </a:fld>
            <a:endParaRPr lang="en-US"/>
          </a:p>
        </p:txBody>
      </p:sp>
    </p:spTree>
    <p:extLst>
      <p:ext uri="{BB962C8B-B14F-4D97-AF65-F5344CB8AC3E}">
        <p14:creationId xmlns:p14="http://schemas.microsoft.com/office/powerpoint/2010/main" val="636364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9BB8D80-2ECC-0749-AFE0-4473CCA7AD2F}" type="datetimeFigureOut">
              <a:rPr lang="en-US" smtClean="0"/>
              <a:t>11/9/2018</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AC61F96-6308-9A4C-84EA-FEE6C473092B}" type="slidenum">
              <a:rPr lang="en-US" smtClean="0"/>
              <a:t>‹#›</a:t>
            </a:fld>
            <a:endParaRPr lang="en-US" dirty="0"/>
          </a:p>
        </p:txBody>
      </p:sp>
    </p:spTree>
    <p:extLst>
      <p:ext uri="{BB962C8B-B14F-4D97-AF65-F5344CB8AC3E}">
        <p14:creationId xmlns:p14="http://schemas.microsoft.com/office/powerpoint/2010/main" val="3109919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Linda Akli, SURA Assistant Director of Training, Education &amp; Outreach and the Broadening Participation Manager for XSEDE.</a:t>
            </a:r>
          </a:p>
          <a:p>
            <a:endParaRPr lang="en-US" dirty="0"/>
          </a:p>
          <a:p>
            <a:r>
              <a:rPr lang="en-US" dirty="0" smtClean="0"/>
              <a:t>I’ll take my 5 minutes to discuss internal allies, external allies, and accomplices.</a:t>
            </a:r>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2AC61F96-6308-9A4C-84EA-FEE6C473092B}" type="slidenum">
              <a:rPr lang="en-US" smtClean="0"/>
              <a:t>1</a:t>
            </a:fld>
            <a:endParaRPr lang="en-US" dirty="0"/>
          </a:p>
        </p:txBody>
      </p:sp>
    </p:spTree>
    <p:extLst>
      <p:ext uri="{BB962C8B-B14F-4D97-AF65-F5344CB8AC3E}">
        <p14:creationId xmlns:p14="http://schemas.microsoft.com/office/powerpoint/2010/main" val="295008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0"/>
            <a:ext cx="5505450" cy="4607024"/>
          </a:xfrm>
        </p:spPr>
        <p:txBody>
          <a:bodyPr/>
          <a:lstStyle/>
          <a:p>
            <a:r>
              <a:rPr lang="en-US" dirty="0" smtClean="0"/>
              <a:t>Many times we think about cultivating allies as involving people from outside such as white people in civil rights, Christians </a:t>
            </a:r>
            <a:r>
              <a:rPr lang="en-US" dirty="0"/>
              <a:t>against </a:t>
            </a:r>
            <a:r>
              <a:rPr lang="en-US" dirty="0" smtClean="0"/>
              <a:t>anti-Semitism or men supporting women’s rights. It is also important to do an inward look to see if we are really inclusive. Within the group, is everyone represented and the full spectrum of issues they face being considered?</a:t>
            </a:r>
          </a:p>
          <a:p>
            <a:endParaRPr lang="en-US" dirty="0"/>
          </a:p>
          <a:p>
            <a:r>
              <a:rPr lang="en-US" dirty="0" smtClean="0"/>
              <a:t>To do so you have to understand the impact of intersectionality. Many times voices within the community are missing because we consider groups as monolithic in experience or perspective. Ethnicity, geographic location, race, age all contribute to a person’s identify and shape our experiences. Not all women have the same experiences. Not all women of color are the same. </a:t>
            </a:r>
          </a:p>
          <a:p>
            <a:endParaRPr lang="en-US" dirty="0"/>
          </a:p>
          <a:p>
            <a:r>
              <a:rPr lang="en-US" dirty="0" smtClean="0"/>
              <a:t>My grandmother grew up in Newark, NJ and was able to vote when women won the right to vote on August 18, 1920 just as she turned 21. Her ability to affect change in her community was different than her cousin Clarice  in Wilmington, North Carolina, who was still disenfranchised and had to wait until the Civil Rights Act of 1964 before she could vote. Can you imagine the differences in their perspective? </a:t>
            </a:r>
          </a:p>
          <a:p>
            <a:endParaRPr lang="en-US" dirty="0"/>
          </a:p>
          <a:p>
            <a:r>
              <a:rPr lang="en-US" dirty="0" smtClean="0"/>
              <a:t>It is also important to recognize intersectionality issues are global. Part of my family is from Cuba, part from Togo, West Africa, and some live in Germany and France. We’re all black women with significantly different experiences but many common issues. So it is key to respect, understand and incorporate the full spectrum of women’s experience. This means also including a variety of voices in leadership roles. There is strength in numbers but everyone has to be empowered.</a:t>
            </a:r>
          </a:p>
          <a:p>
            <a:endParaRPr lang="en-US" dirty="0"/>
          </a:p>
          <a:p>
            <a:endParaRPr lang="en-US" dirty="0"/>
          </a:p>
        </p:txBody>
      </p:sp>
      <p:sp>
        <p:nvSpPr>
          <p:cNvPr id="4" name="Slide Number Placeholder 3"/>
          <p:cNvSpPr>
            <a:spLocks noGrp="1"/>
          </p:cNvSpPr>
          <p:nvPr>
            <p:ph type="sldNum" sz="quarter" idx="10"/>
          </p:nvPr>
        </p:nvSpPr>
        <p:spPr/>
        <p:txBody>
          <a:bodyPr/>
          <a:lstStyle/>
          <a:p>
            <a:fld id="{2AC61F96-6308-9A4C-84EA-FEE6C473092B}" type="slidenum">
              <a:rPr lang="en-US" smtClean="0"/>
              <a:t>2</a:t>
            </a:fld>
            <a:endParaRPr lang="en-US" dirty="0"/>
          </a:p>
        </p:txBody>
      </p:sp>
    </p:spTree>
    <p:extLst>
      <p:ext uri="{BB962C8B-B14F-4D97-AF65-F5344CB8AC3E}">
        <p14:creationId xmlns:p14="http://schemas.microsoft.com/office/powerpoint/2010/main" val="33004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traditionally, an ally is someone who doesn’t experience the marginalization, discrimination, or harassment but is supportive of those who do. </a:t>
            </a:r>
          </a:p>
          <a:p>
            <a:endParaRPr lang="en-US" dirty="0"/>
          </a:p>
          <a:p>
            <a:r>
              <a:rPr lang="en-US" dirty="0" smtClean="0"/>
              <a:t>How do you cultivate external allies?  Share your stories. Recognize the community of men is just as diverse as our community of women. Understand there is male intersectionality. Use </a:t>
            </a:r>
            <a:r>
              <a:rPr lang="en-US" dirty="0"/>
              <a:t>those teaching moments. </a:t>
            </a:r>
            <a:endParaRPr lang="en-US" dirty="0" smtClean="0"/>
          </a:p>
          <a:p>
            <a:endParaRPr lang="en-US" dirty="0"/>
          </a:p>
          <a:p>
            <a:r>
              <a:rPr lang="en-US" dirty="0" smtClean="0"/>
              <a:t>Allies can be from unexpected sources. My first job after college was at AT&amp;T Long Lines and my first supervisor was an older white male who was formerly a linesman. He did not hire me or even select me for his team. However, he had big impact on my career. He encouraged me to take risks. In his words, if things didn’t break regularly I wasn’t really working. He also encouraged me to take part in the company stock plan and freely shared career advice. In 1978, I was a workplace anomaly as a black technologist; Jim Byrnes and I were an unlikely team. </a:t>
            </a:r>
          </a:p>
          <a:p>
            <a:endParaRPr lang="en-US" dirty="0"/>
          </a:p>
          <a:p>
            <a:r>
              <a:rPr lang="en-US" dirty="0" smtClean="0"/>
              <a:t>What are teaching moments? When I served on the XSEDE16 executive committee, during one of our site visits, we witnessed an encounter where a snarky white male acted as if Kelly Gaither was a twit in front of the entire XSEDE16 executive committee. When the man left the meeting, we all reflected on what happened. For the male members of the committee, it had a profound effect. They were direct witness to an incident that normally doesn’t happen publically.  Many times in my role as lead for XSEDE’s Broadening Participation Program, team members have witnessed flagrant incidents because I’m a black female in a leadership role. Each incident results in many allies and a few accomplices. </a:t>
            </a:r>
            <a:endParaRPr lang="en-US" dirty="0"/>
          </a:p>
        </p:txBody>
      </p:sp>
      <p:sp>
        <p:nvSpPr>
          <p:cNvPr id="4" name="Slide Number Placeholder 3"/>
          <p:cNvSpPr>
            <a:spLocks noGrp="1"/>
          </p:cNvSpPr>
          <p:nvPr>
            <p:ph type="sldNum" sz="quarter" idx="10"/>
          </p:nvPr>
        </p:nvSpPr>
        <p:spPr/>
        <p:txBody>
          <a:bodyPr/>
          <a:lstStyle/>
          <a:p>
            <a:fld id="{2AC61F96-6308-9A4C-84EA-FEE6C473092B}" type="slidenum">
              <a:rPr lang="en-US" smtClean="0"/>
              <a:t>3</a:t>
            </a:fld>
            <a:endParaRPr lang="en-US" dirty="0"/>
          </a:p>
        </p:txBody>
      </p:sp>
    </p:spTree>
    <p:extLst>
      <p:ext uri="{BB962C8B-B14F-4D97-AF65-F5344CB8AC3E}">
        <p14:creationId xmlns:p14="http://schemas.microsoft.com/office/powerpoint/2010/main" val="51912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bottom line and innovation is enhanced by more diverse and inclusive teams. </a:t>
            </a:r>
          </a:p>
          <a:p>
            <a:r>
              <a:rPr lang="en-US" dirty="0" smtClean="0"/>
              <a:t>However, marginalization</a:t>
            </a:r>
            <a:r>
              <a:rPr lang="en-US" dirty="0"/>
              <a:t>, discrimination, harassment, disparate pay, glass ceilings, and </a:t>
            </a:r>
            <a:r>
              <a:rPr lang="en-US" dirty="0" smtClean="0"/>
              <a:t>exclusionary work environments are </a:t>
            </a:r>
            <a:r>
              <a:rPr lang="en-US" dirty="0"/>
              <a:t>social justice issues</a:t>
            </a:r>
            <a:r>
              <a:rPr lang="en-US" dirty="0" smtClean="0"/>
              <a:t>.  As such, a social justice framework is needed to effect change. </a:t>
            </a:r>
          </a:p>
          <a:p>
            <a:endParaRPr lang="en-US" dirty="0" smtClean="0"/>
          </a:p>
          <a:p>
            <a:r>
              <a:rPr lang="en-US" dirty="0" smtClean="0"/>
              <a:t>Actor – Someone who watches from the side lines and may join in when it’s comfortable.</a:t>
            </a:r>
          </a:p>
          <a:p>
            <a:endParaRPr lang="en-US" dirty="0"/>
          </a:p>
          <a:p>
            <a:r>
              <a:rPr lang="en-US" dirty="0" smtClean="0"/>
              <a:t>Ally – Someone who provides support through listening, funding, may intervene when witnessing an incident. </a:t>
            </a:r>
          </a:p>
          <a:p>
            <a:endParaRPr lang="en-US" dirty="0"/>
          </a:p>
          <a:p>
            <a:r>
              <a:rPr lang="en-US" dirty="0" smtClean="0"/>
              <a:t>Accomplice – Though has negative connotations due to how it is used in the judicial system, is my preference. An accomplice is willing to take risks and help dismantle the systems and structures that continue to enable marginalization, discrimination, harassment, and violence to occur against women. </a:t>
            </a:r>
          </a:p>
          <a:p>
            <a:endParaRPr lang="en-US" dirty="0"/>
          </a:p>
          <a:p>
            <a:r>
              <a:rPr lang="en-US" dirty="0" smtClean="0"/>
              <a:t>There </a:t>
            </a:r>
            <a:r>
              <a:rPr lang="en-US" dirty="0"/>
              <a:t>are excellent references </a:t>
            </a:r>
            <a:r>
              <a:rPr lang="en-US" dirty="0" smtClean="0"/>
              <a:t>from the social justice community that apply to making the changes to the advanced technology industry for full inclusion to occur and it starts with addressing the structural and systemic issues. </a:t>
            </a:r>
          </a:p>
          <a:p>
            <a:r>
              <a:rPr lang="en-US" dirty="0" smtClean="0"/>
              <a:t>References; CODEPINK (women-led </a:t>
            </a:r>
            <a:r>
              <a:rPr lang="en-US" dirty="0"/>
              <a:t>grassroots organization working to end U.S. wars and militarism, support peace and human rights initiatives, </a:t>
            </a:r>
            <a:r>
              <a:rPr lang="en-US" dirty="0" smtClean="0"/>
              <a:t>healthcare</a:t>
            </a:r>
            <a:r>
              <a:rPr lang="en-US" dirty="0"/>
              <a:t>, education, green jobs and other life-affirming </a:t>
            </a:r>
            <a:r>
              <a:rPr lang="en-US" dirty="0" smtClean="0"/>
              <a:t>programs), Southern Poverty Law Center, website - Opportunities </a:t>
            </a:r>
            <a:r>
              <a:rPr lang="en-US" dirty="0"/>
              <a:t>for White People in the Fight for Racial </a:t>
            </a:r>
            <a:r>
              <a:rPr lang="en-US" dirty="0" smtClean="0"/>
              <a:t>Justice, and other social justice organizations.</a:t>
            </a:r>
          </a:p>
          <a:p>
            <a:endParaRPr lang="en-US" dirty="0"/>
          </a:p>
        </p:txBody>
      </p:sp>
      <p:sp>
        <p:nvSpPr>
          <p:cNvPr id="4" name="Slide Number Placeholder 3"/>
          <p:cNvSpPr>
            <a:spLocks noGrp="1"/>
          </p:cNvSpPr>
          <p:nvPr>
            <p:ph type="sldNum" sz="quarter" idx="10"/>
          </p:nvPr>
        </p:nvSpPr>
        <p:spPr/>
        <p:txBody>
          <a:bodyPr/>
          <a:lstStyle/>
          <a:p>
            <a:fld id="{2AC61F96-6308-9A4C-84EA-FEE6C473092B}" type="slidenum">
              <a:rPr lang="en-US" smtClean="0"/>
              <a:t>4</a:t>
            </a:fld>
            <a:endParaRPr lang="en-US" dirty="0"/>
          </a:p>
        </p:txBody>
      </p:sp>
    </p:spTree>
    <p:extLst>
      <p:ext uri="{BB962C8B-B14F-4D97-AF65-F5344CB8AC3E}">
        <p14:creationId xmlns:p14="http://schemas.microsoft.com/office/powerpoint/2010/main" val="300016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250960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376387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67013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90748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98839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234680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89834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116621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58869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5351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2EBE1-571B-3D4D-BC02-D6B54F40E813}"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86B369-7958-3A47-A758-835EB922D3B0}" type="slidenum">
              <a:rPr lang="en-US" smtClean="0"/>
              <a:t>‹#›</a:t>
            </a:fld>
            <a:endParaRPr lang="en-US" dirty="0"/>
          </a:p>
        </p:txBody>
      </p:sp>
    </p:spTree>
    <p:extLst>
      <p:ext uri="{BB962C8B-B14F-4D97-AF65-F5344CB8AC3E}">
        <p14:creationId xmlns:p14="http://schemas.microsoft.com/office/powerpoint/2010/main" val="223375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2EBE1-571B-3D4D-BC02-D6B54F40E813}" type="datetimeFigureOut">
              <a:rPr lang="en-US" smtClean="0"/>
              <a:t>11/9/2018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6B369-7958-3A47-A758-835EB922D3B0}" type="slidenum">
              <a:rPr lang="en-US" smtClean="0"/>
              <a:t>‹#›</a:t>
            </a:fld>
            <a:endParaRPr lang="en-US" dirty="0"/>
          </a:p>
        </p:txBody>
      </p:sp>
    </p:spTree>
    <p:extLst>
      <p:ext uri="{BB962C8B-B14F-4D97-AF65-F5344CB8AC3E}">
        <p14:creationId xmlns:p14="http://schemas.microsoft.com/office/powerpoint/2010/main" val="403175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5.png"/><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9.png"/><Relationship Id="rId4" Type="http://schemas.openxmlformats.org/officeDocument/2006/relationships/diagramLayout" Target="../diagrams/layout5.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9144001" cy="684306"/>
          </a:xfrm>
          <a:prstGeom prst="rect">
            <a:avLst/>
          </a:prstGeom>
          <a:ln w="19050" cmpd="sng">
            <a:solidFill>
              <a:srgbClr val="0D0D0D"/>
            </a:solidFill>
          </a:ln>
        </p:spPr>
      </p:pic>
      <p:sp>
        <p:nvSpPr>
          <p:cNvPr id="10" name="Rectangle 9"/>
          <p:cNvSpPr/>
          <p:nvPr/>
        </p:nvSpPr>
        <p:spPr>
          <a:xfrm>
            <a:off x="0" y="0"/>
            <a:ext cx="9144000" cy="68580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5456" y="841396"/>
            <a:ext cx="9144000" cy="584775"/>
          </a:xfrm>
          <a:prstGeom prst="rect">
            <a:avLst/>
          </a:prstGeom>
          <a:noFill/>
        </p:spPr>
        <p:txBody>
          <a:bodyPr wrap="square">
            <a:spAutoFit/>
          </a:bodyPr>
          <a:lstStyle/>
          <a:p>
            <a:pPr algn="ctr">
              <a:defRPr/>
            </a:pPr>
            <a:r>
              <a:rPr lang="en-US" sz="3200" b="1" dirty="0" smtClean="0">
                <a:ln w="10541" cmpd="sng">
                  <a:solidFill>
                    <a:srgbClr val="7D7D7D">
                      <a:tint val="100000"/>
                      <a:shade val="100000"/>
                      <a:satMod val="110000"/>
                    </a:srgbClr>
                  </a:solidFill>
                  <a:prstDash val="solid"/>
                </a:ln>
                <a:solidFill>
                  <a:srgbClr val="00079B"/>
                </a:solidFill>
                <a:effectLst>
                  <a:innerShdw blurRad="114300">
                    <a:prstClr val="black"/>
                  </a:innerShdw>
                </a:effectLst>
                <a:latin typeface="Trebuchet MS" panose="020B0603020202020204" pitchFamily="34" charset="0"/>
                <a:cs typeface="Arial"/>
              </a:rPr>
              <a:t>Allies and Accomplices</a:t>
            </a:r>
            <a:endParaRPr lang="en-US" sz="800" b="1" dirty="0">
              <a:ln w="10541" cmpd="sng">
                <a:solidFill>
                  <a:srgbClr val="7D7D7D">
                    <a:tint val="100000"/>
                    <a:shade val="100000"/>
                    <a:satMod val="110000"/>
                  </a:srgbClr>
                </a:solidFill>
                <a:prstDash val="solid"/>
              </a:ln>
              <a:solidFill>
                <a:srgbClr val="00079B"/>
              </a:solidFill>
              <a:effectLst>
                <a:innerShdw blurRad="114300">
                  <a:prstClr val="black"/>
                </a:innerShdw>
              </a:effectLst>
              <a:latin typeface="Trebuchet MS" panose="020B0603020202020204" pitchFamily="34" charset="0"/>
              <a:cs typeface="Arial"/>
            </a:endParaRPr>
          </a:p>
        </p:txBody>
      </p:sp>
      <p:sp>
        <p:nvSpPr>
          <p:cNvPr id="11" name="TextBox 10"/>
          <p:cNvSpPr txBox="1"/>
          <p:nvPr/>
        </p:nvSpPr>
        <p:spPr>
          <a:xfrm>
            <a:off x="9936480" y="3037840"/>
            <a:ext cx="184666" cy="369332"/>
          </a:xfrm>
          <a:prstGeom prst="rect">
            <a:avLst/>
          </a:prstGeom>
          <a:noFill/>
        </p:spPr>
        <p:txBody>
          <a:bodyPr wrap="none" rtlCol="0">
            <a:spAutoFit/>
          </a:bodyPr>
          <a:lstStyle/>
          <a:p>
            <a:endParaRPr lang="en-US"/>
          </a:p>
        </p:txBody>
      </p:sp>
      <p:sp>
        <p:nvSpPr>
          <p:cNvPr id="18" name="Rectangle 17"/>
          <p:cNvSpPr/>
          <p:nvPr/>
        </p:nvSpPr>
        <p:spPr>
          <a:xfrm>
            <a:off x="42728" y="5185845"/>
            <a:ext cx="9144000" cy="954107"/>
          </a:xfrm>
          <a:prstGeom prst="rect">
            <a:avLst/>
          </a:prstGeom>
          <a:noFill/>
        </p:spPr>
        <p:txBody>
          <a:bodyPr wrap="square">
            <a:spAutoFit/>
          </a:bodyPr>
          <a:lstStyle/>
          <a:p>
            <a:pPr algn="ctr">
              <a:defRPr/>
            </a:pPr>
            <a:r>
              <a:rPr lang="en-US" sz="2400" b="1" dirty="0" smtClean="0">
                <a:ln w="10541" cmpd="sng">
                  <a:solidFill>
                    <a:srgbClr val="7D7D7D">
                      <a:tint val="100000"/>
                      <a:shade val="100000"/>
                      <a:satMod val="110000"/>
                    </a:srgbClr>
                  </a:solidFill>
                  <a:prstDash val="solid"/>
                </a:ln>
                <a:solidFill>
                  <a:srgbClr val="00079B"/>
                </a:solidFill>
                <a:effectLst>
                  <a:innerShdw blurRad="114300">
                    <a:prstClr val="black"/>
                  </a:innerShdw>
                </a:effectLst>
                <a:latin typeface="Trebuchet MS" panose="020B0603020202020204" pitchFamily="34" charset="0"/>
                <a:cs typeface="Arial"/>
              </a:rPr>
              <a:t>Linda Akli, Assistant Director</a:t>
            </a:r>
          </a:p>
          <a:p>
            <a:pPr algn="ctr">
              <a:defRPr/>
            </a:pPr>
            <a:r>
              <a:rPr lang="en-US" sz="2400" b="1" dirty="0" smtClean="0">
                <a:ln w="10541" cmpd="sng">
                  <a:solidFill>
                    <a:srgbClr val="7D7D7D">
                      <a:tint val="100000"/>
                      <a:shade val="100000"/>
                      <a:satMod val="110000"/>
                    </a:srgbClr>
                  </a:solidFill>
                  <a:prstDash val="solid"/>
                </a:ln>
                <a:solidFill>
                  <a:srgbClr val="00079B"/>
                </a:solidFill>
                <a:effectLst>
                  <a:innerShdw blurRad="114300">
                    <a:prstClr val="black"/>
                  </a:innerShdw>
                </a:effectLst>
                <a:latin typeface="Trebuchet MS" panose="020B0603020202020204" pitchFamily="34" charset="0"/>
                <a:cs typeface="Arial"/>
              </a:rPr>
              <a:t>Training, Education, &amp; Outreach</a:t>
            </a:r>
            <a:endParaRPr lang="en-US" sz="2400" b="1" dirty="0">
              <a:ln w="10541" cmpd="sng">
                <a:solidFill>
                  <a:srgbClr val="7D7D7D">
                    <a:tint val="100000"/>
                    <a:shade val="100000"/>
                    <a:satMod val="110000"/>
                  </a:srgbClr>
                </a:solidFill>
                <a:prstDash val="solid"/>
              </a:ln>
              <a:solidFill>
                <a:srgbClr val="00079B"/>
              </a:solidFill>
              <a:effectLst>
                <a:innerShdw blurRad="114300">
                  <a:prstClr val="black"/>
                </a:innerShdw>
              </a:effectLst>
              <a:latin typeface="Trebuchet MS" panose="020B0603020202020204" pitchFamily="34" charset="0"/>
              <a:cs typeface="Arial"/>
            </a:endParaRPr>
          </a:p>
          <a:p>
            <a:pPr algn="ctr">
              <a:defRPr/>
            </a:pPr>
            <a:endParaRPr lang="en-US" sz="800" b="1" dirty="0">
              <a:ln w="10541" cmpd="sng">
                <a:solidFill>
                  <a:srgbClr val="7D7D7D">
                    <a:tint val="100000"/>
                    <a:shade val="100000"/>
                    <a:satMod val="110000"/>
                  </a:srgbClr>
                </a:solidFill>
                <a:prstDash val="solid"/>
              </a:ln>
              <a:solidFill>
                <a:schemeClr val="bg1"/>
              </a:solidFill>
              <a:effectLst>
                <a:innerShdw blurRad="114300">
                  <a:prstClr val="black"/>
                </a:innerShdw>
              </a:effectLst>
              <a:latin typeface="Trebuchet MS" panose="020B0603020202020204" pitchFamily="34" charset="0"/>
              <a:cs typeface="Arial"/>
            </a:endParaRPr>
          </a:p>
        </p:txBody>
      </p:sp>
      <p:pic>
        <p:nvPicPr>
          <p:cNvPr id="3" name="Picture 2"/>
          <p:cNvPicPr>
            <a:picLocks noChangeAspect="1"/>
          </p:cNvPicPr>
          <p:nvPr/>
        </p:nvPicPr>
        <p:blipFill>
          <a:blip r:embed="rId4"/>
          <a:stretch>
            <a:fillRect/>
          </a:stretch>
        </p:blipFill>
        <p:spPr>
          <a:xfrm>
            <a:off x="1014447" y="1714320"/>
            <a:ext cx="3027712" cy="3234606"/>
          </a:xfrm>
          <a:prstGeom prst="rect">
            <a:avLst/>
          </a:prstGeom>
        </p:spPr>
      </p:pic>
      <p:pic>
        <p:nvPicPr>
          <p:cNvPr id="4" name="Picture 3"/>
          <p:cNvPicPr>
            <a:picLocks noChangeAspect="1"/>
          </p:cNvPicPr>
          <p:nvPr/>
        </p:nvPicPr>
        <p:blipFill>
          <a:blip r:embed="rId5"/>
          <a:stretch>
            <a:fillRect/>
          </a:stretch>
        </p:blipFill>
        <p:spPr>
          <a:xfrm>
            <a:off x="4902782" y="1688705"/>
            <a:ext cx="3260221" cy="3260221"/>
          </a:xfrm>
          <a:prstGeom prst="rect">
            <a:avLst/>
          </a:prstGeom>
        </p:spPr>
      </p:pic>
    </p:spTree>
    <p:extLst>
      <p:ext uri="{BB962C8B-B14F-4D97-AF65-F5344CB8AC3E}">
        <p14:creationId xmlns:p14="http://schemas.microsoft.com/office/powerpoint/2010/main" val="265311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178358402"/>
              </p:ext>
            </p:extLst>
          </p:nvPr>
        </p:nvGraphicFramePr>
        <p:xfrm>
          <a:off x="457199" y="671606"/>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10"/>
          <p:cNvPicPr>
            <a:picLocks noGrp="1" noChangeAspect="1"/>
          </p:cNvPicPr>
          <p:nvPr>
            <p:ph idx="1"/>
          </p:nvPr>
        </p:nvPicPr>
        <p:blipFill>
          <a:blip r:embed="rId8"/>
          <a:stretch>
            <a:fillRect/>
          </a:stretch>
        </p:blipFill>
        <p:spPr>
          <a:xfrm>
            <a:off x="457199" y="2419058"/>
            <a:ext cx="4096124" cy="3182600"/>
          </a:xfrm>
          <a:prstGeom prst="rect">
            <a:avLst/>
          </a:prstGeom>
        </p:spPr>
      </p:pic>
      <p:pic>
        <p:nvPicPr>
          <p:cNvPr id="15" name="Picture 14"/>
          <p:cNvPicPr>
            <a:picLocks noChangeAspect="1"/>
          </p:cNvPicPr>
          <p:nvPr/>
        </p:nvPicPr>
        <p:blipFill>
          <a:blip r:embed="rId9"/>
          <a:stretch>
            <a:fillRect/>
          </a:stretch>
        </p:blipFill>
        <p:spPr>
          <a:xfrm>
            <a:off x="4553323" y="2619775"/>
            <a:ext cx="3929768" cy="2781166"/>
          </a:xfrm>
          <a:prstGeom prst="rect">
            <a:avLst/>
          </a:prstGeom>
        </p:spPr>
      </p:pic>
      <p:graphicFrame>
        <p:nvGraphicFramePr>
          <p:cNvPr id="17" name="Diagram 16"/>
          <p:cNvGraphicFramePr/>
          <p:nvPr>
            <p:extLst>
              <p:ext uri="{D42A27DB-BD31-4B8C-83A1-F6EECF244321}">
                <p14:modId xmlns:p14="http://schemas.microsoft.com/office/powerpoint/2010/main" val="3590378625"/>
              </p:ext>
            </p:extLst>
          </p:nvPr>
        </p:nvGraphicFramePr>
        <p:xfrm>
          <a:off x="4981617" y="1971110"/>
          <a:ext cx="3222346" cy="46273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944964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04890812"/>
              </p:ext>
            </p:extLst>
          </p:nvPr>
        </p:nvGraphicFramePr>
        <p:xfrm>
          <a:off x="457200" y="653551"/>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Content Placeholder 11"/>
          <p:cNvPicPr>
            <a:picLocks noGrp="1" noChangeAspect="1"/>
          </p:cNvPicPr>
          <p:nvPr>
            <p:ph idx="1"/>
          </p:nvPr>
        </p:nvPicPr>
        <p:blipFill>
          <a:blip r:embed="rId8"/>
          <a:stretch>
            <a:fillRect/>
          </a:stretch>
        </p:blipFill>
        <p:spPr>
          <a:xfrm>
            <a:off x="457200" y="4064755"/>
            <a:ext cx="8229600" cy="2263140"/>
          </a:xfrm>
          <a:prstGeom prst="rect">
            <a:avLst/>
          </a:prstGeom>
        </p:spPr>
      </p:pic>
      <p:graphicFrame>
        <p:nvGraphicFramePr>
          <p:cNvPr id="15" name="Diagram 14"/>
          <p:cNvGraphicFramePr/>
          <p:nvPr>
            <p:extLst>
              <p:ext uri="{D42A27DB-BD31-4B8C-83A1-F6EECF244321}">
                <p14:modId xmlns:p14="http://schemas.microsoft.com/office/powerpoint/2010/main" val="2428023538"/>
              </p:ext>
            </p:extLst>
          </p:nvPr>
        </p:nvGraphicFramePr>
        <p:xfrm>
          <a:off x="1128045" y="2085175"/>
          <a:ext cx="7101555" cy="17946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19740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5028052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Grp="1" noChangeAspect="1"/>
          </p:cNvPicPr>
          <p:nvPr>
            <p:ph idx="1"/>
          </p:nvPr>
        </p:nvPicPr>
        <p:blipFill>
          <a:blip r:embed="rId8"/>
          <a:stretch>
            <a:fillRect/>
          </a:stretch>
        </p:blipFill>
        <p:spPr>
          <a:xfrm>
            <a:off x="4845466" y="1742122"/>
            <a:ext cx="3592257" cy="1888831"/>
          </a:xfrm>
          <a:prstGeom prst="rect">
            <a:avLst/>
          </a:prstGeom>
        </p:spPr>
      </p:pic>
      <p:pic>
        <p:nvPicPr>
          <p:cNvPr id="6" name="Picture 5"/>
          <p:cNvPicPr>
            <a:picLocks noChangeAspect="1"/>
          </p:cNvPicPr>
          <p:nvPr/>
        </p:nvPicPr>
        <p:blipFill>
          <a:blip r:embed="rId9"/>
          <a:stretch>
            <a:fillRect/>
          </a:stretch>
        </p:blipFill>
        <p:spPr>
          <a:xfrm>
            <a:off x="457200" y="3079902"/>
            <a:ext cx="3645615" cy="2935480"/>
          </a:xfrm>
          <a:prstGeom prst="rect">
            <a:avLst/>
          </a:prstGeom>
        </p:spPr>
      </p:pic>
      <p:pic>
        <p:nvPicPr>
          <p:cNvPr id="7" name="Picture 6"/>
          <p:cNvPicPr>
            <a:picLocks noChangeAspect="1"/>
          </p:cNvPicPr>
          <p:nvPr/>
        </p:nvPicPr>
        <p:blipFill>
          <a:blip r:embed="rId10"/>
          <a:stretch>
            <a:fillRect/>
          </a:stretch>
        </p:blipFill>
        <p:spPr>
          <a:xfrm>
            <a:off x="4777100" y="3883398"/>
            <a:ext cx="3592257" cy="2243079"/>
          </a:xfrm>
          <a:prstGeom prst="rect">
            <a:avLst/>
          </a:prstGeom>
        </p:spPr>
      </p:pic>
      <p:sp>
        <p:nvSpPr>
          <p:cNvPr id="8" name="Rectangle 7"/>
          <p:cNvSpPr/>
          <p:nvPr/>
        </p:nvSpPr>
        <p:spPr>
          <a:xfrm>
            <a:off x="341831" y="1670083"/>
            <a:ext cx="4636093" cy="923330"/>
          </a:xfrm>
          <a:prstGeom prst="rect">
            <a:avLst/>
          </a:prstGeom>
        </p:spPr>
        <p:txBody>
          <a:bodyPr wrap="square">
            <a:spAutoFit/>
          </a:bodyPr>
          <a:lstStyle/>
          <a:p>
            <a:r>
              <a:rPr lang="en-US" dirty="0">
                <a:solidFill>
                  <a:schemeClr val="tx2"/>
                </a:solidFill>
              </a:rPr>
              <a:t>“… so many of us are not willing to lose </a:t>
            </a:r>
            <a:r>
              <a:rPr lang="en-US" dirty="0" smtClean="0">
                <a:solidFill>
                  <a:schemeClr val="tx2"/>
                </a:solidFill>
              </a:rPr>
              <a:t>anything </a:t>
            </a:r>
            <a:r>
              <a:rPr lang="en-US" dirty="0">
                <a:solidFill>
                  <a:schemeClr val="tx2"/>
                </a:solidFill>
              </a:rPr>
              <a:t>… and we have to recognize that’s where change happens.”</a:t>
            </a:r>
          </a:p>
        </p:txBody>
      </p:sp>
    </p:spTree>
    <p:extLst>
      <p:ext uri="{BB962C8B-B14F-4D97-AF65-F5344CB8AC3E}">
        <p14:creationId xmlns:p14="http://schemas.microsoft.com/office/powerpoint/2010/main" val="1402483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14582</TotalTime>
  <Words>929</Words>
  <Application>Microsoft Office PowerPoint</Application>
  <PresentationFormat>On-screen Show (4:3)</PresentationFormat>
  <Paragraphs>44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Trebuchet MS</vt:lpstr>
      <vt:lpstr>Office Theme</vt:lpstr>
      <vt:lpstr>PowerPoint Presentation</vt:lpstr>
      <vt:lpstr>PowerPoint Presentation</vt:lpstr>
      <vt:lpstr>PowerPoint Presentation</vt:lpstr>
      <vt:lpstr>PowerPoint Presentation</vt:lpstr>
    </vt:vector>
  </TitlesOfParts>
  <Company>SURA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P Draayer</dc:creator>
  <cp:lastModifiedBy>Linda Akli</cp:lastModifiedBy>
  <cp:revision>473</cp:revision>
  <cp:lastPrinted>2018-11-05T19:13:52Z</cp:lastPrinted>
  <dcterms:created xsi:type="dcterms:W3CDTF">2015-11-05T16:56:17Z</dcterms:created>
  <dcterms:modified xsi:type="dcterms:W3CDTF">2018-11-09T22:19:31Z</dcterms:modified>
</cp:coreProperties>
</file>