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9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DCA0D0-D141-4E4C-8ED8-6874E7337EEB}">
          <p14:sldIdLst>
            <p14:sldId id="256"/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Untitled Section" id="{BC4DA347-6FA6-C04F-B924-FF1FB7BDC061}">
          <p14:sldIdLst/>
        </p14:section>
        <p14:section name="Extra slides" id="{ECB484A7-0256-4AC1-9006-BEA57D1CF5F8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ni Colli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7C1C"/>
    <a:srgbClr val="476A18"/>
    <a:srgbClr val="745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88735" autoAdjust="0"/>
  </p:normalViewPr>
  <p:slideViewPr>
    <p:cSldViewPr snapToGrid="0" snapToObjects="1">
      <p:cViewPr>
        <p:scale>
          <a:sx n="75" d="100"/>
          <a:sy n="75" d="100"/>
        </p:scale>
        <p:origin x="-203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045D1-62D1-4C71-92A5-078A0B89EF26}" type="datetimeFigureOut">
              <a:rPr lang="en-US" smtClean="0"/>
              <a:t>11/9/18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83943-060B-4BDA-8034-B7B96986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3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83943-060B-4BDA-8034-B7B9698634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  <a:gs pos="5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 userDrawn="1"/>
        </p:nvSpPr>
        <p:spPr>
          <a:xfrm>
            <a:off x="0" y="0"/>
            <a:ext cx="5323013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/>
              </a:gs>
              <a:gs pos="50000">
                <a:schemeClr val="bg1"/>
              </a:gs>
            </a:gsLst>
            <a:lin ang="10800000" scaled="0"/>
            <a:tileRect/>
          </a:gra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3820986" y="0"/>
            <a:ext cx="5323013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/>
              </a:gs>
              <a:gs pos="50000">
                <a:schemeClr val="bg1"/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Subtitle 1"/>
          <p:cNvSpPr>
            <a:spLocks noGrp="1"/>
          </p:cNvSpPr>
          <p:nvPr>
            <p:ph type="subTitle" idx="1"/>
          </p:nvPr>
        </p:nvSpPr>
        <p:spPr>
          <a:xfrm>
            <a:off x="3149790" y="4609430"/>
            <a:ext cx="5637010" cy="882119"/>
          </a:xfrm>
        </p:spPr>
        <p:txBody>
          <a:bodyPr/>
          <a:lstStyle>
            <a:lvl1pPr marL="45720" indent="0" algn="r">
              <a:buNone/>
              <a:defRPr/>
            </a:lvl1pPr>
          </a:lstStyle>
          <a:p>
            <a:endParaRPr lang="en-GB" dirty="0">
              <a:latin typeface="Raleway Light"/>
              <a:cs typeface="Raleway Light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ctrTitle" hasCustomPrompt="1"/>
          </p:nvPr>
        </p:nvSpPr>
        <p:spPr>
          <a:xfrm>
            <a:off x="406400" y="958928"/>
            <a:ext cx="8380400" cy="35093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b="0" dirty="0" smtClean="0">
                <a:gradFill>
                  <a:gsLst>
                    <a:gs pos="0">
                      <a:srgbClr val="745D99"/>
                    </a:gs>
                    <a:gs pos="40000">
                      <a:schemeClr val="tx2"/>
                    </a:gs>
                    <a:gs pos="100000">
                      <a:schemeClr val="accent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SemiBold"/>
                <a:cs typeface="Raleway SemiBold"/>
              </a:rPr>
              <a:t/>
            </a:r>
            <a:br>
              <a:rPr lang="en-GB" b="0" dirty="0" smtClean="0">
                <a:gradFill>
                  <a:gsLst>
                    <a:gs pos="0">
                      <a:srgbClr val="745D99"/>
                    </a:gs>
                    <a:gs pos="40000">
                      <a:schemeClr val="tx2"/>
                    </a:gs>
                    <a:gs pos="100000">
                      <a:schemeClr val="accent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SemiBold"/>
                <a:cs typeface="Raleway SemiBold"/>
              </a:rPr>
            </a:br>
            <a:r>
              <a:rPr lang="en-GB" b="0" dirty="0" smtClean="0">
                <a:gradFill>
                  <a:gsLst>
                    <a:gs pos="0">
                      <a:srgbClr val="745D99"/>
                    </a:gs>
                    <a:gs pos="40000">
                      <a:schemeClr val="tx2"/>
                    </a:gs>
                    <a:gs pos="100000">
                      <a:schemeClr val="accent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SemiBold"/>
                <a:cs typeface="Raleway SemiBold"/>
              </a:rPr>
              <a:t/>
            </a:r>
            <a:br>
              <a:rPr lang="en-GB" b="0" dirty="0" smtClean="0">
                <a:gradFill>
                  <a:gsLst>
                    <a:gs pos="0">
                      <a:srgbClr val="745D99"/>
                    </a:gs>
                    <a:gs pos="40000">
                      <a:schemeClr val="tx2"/>
                    </a:gs>
                    <a:gs pos="100000">
                      <a:schemeClr val="accent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SemiBold"/>
                <a:cs typeface="Raleway SemiBold"/>
              </a:rPr>
            </a:br>
            <a:endParaRPr lang="en-GB" sz="3200" b="0" dirty="0">
              <a:solidFill>
                <a:schemeClr val="tx2"/>
              </a:solidFill>
              <a:effectLst/>
              <a:latin typeface="Raleway Regular"/>
              <a:cs typeface="Raleway Regular"/>
            </a:endParaRPr>
          </a:p>
        </p:txBody>
      </p:sp>
      <p:pic>
        <p:nvPicPr>
          <p:cNvPr id="4" name="Picture 3" descr="Logo_and_slog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277" y="5486401"/>
            <a:ext cx="3562822" cy="1142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Black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Raleway Black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362670" y="1787185"/>
            <a:ext cx="8465755" cy="47151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453452"/>
          </a:xfrm>
          <a:noFill/>
        </p:spPr>
        <p:txBody>
          <a:bodyPr anchor="ctr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Title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621726" y="1600200"/>
            <a:ext cx="7897241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Black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3" r:id="rId2"/>
    <p:sldLayoutId id="2147483964" r:id="rId3"/>
    <p:sldLayoutId id="2147483965" r:id="rId4"/>
    <p:sldLayoutId id="2147483966" r:id="rId5"/>
    <p:sldLayoutId id="2147483967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0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Raleway Medium"/>
          <a:ea typeface="+mj-ea"/>
          <a:cs typeface="Raleway Medium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b="0" i="0" kern="1200">
          <a:solidFill>
            <a:schemeClr val="tx1">
              <a:lumMod val="75000"/>
              <a:lumOff val="25000"/>
            </a:schemeClr>
          </a:solidFill>
          <a:latin typeface="Raleway Medium"/>
          <a:ea typeface="+mn-ea"/>
          <a:cs typeface="Raleway Medium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778196" y="809853"/>
            <a:ext cx="7654556" cy="242334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4600" b="0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Raleway Medium"/>
                <a:ea typeface="+mj-ea"/>
                <a:cs typeface="Raleway Medium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8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Panel Discussion: Improving Workplace Diversity </a:t>
            </a:r>
            <a:endParaRPr lang="en-US" sz="320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8196" y="3504133"/>
            <a:ext cx="7653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Christine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Cuicchi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, Dept. of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Defense</a:t>
            </a:r>
            <a:endParaRPr lang="en-GB" b="1" dirty="0" smtClean="0">
              <a:solidFill>
                <a:schemeClr val="tx2">
                  <a:lumMod val="50000"/>
                </a:schemeClr>
              </a:solidFill>
              <a:latin typeface="Raleway Black"/>
            </a:endParaRPr>
          </a:p>
          <a:p>
            <a:pPr marL="45720" indent="0">
              <a:buNone/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Laura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Biven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, Office of Science, Dept. of Energy</a:t>
            </a:r>
          </a:p>
          <a:p>
            <a:pPr marL="45720" indent="0">
              <a:buNone/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Ruby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Mendelhall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, Univ. of Illinois at Urbana-Champaign</a:t>
            </a:r>
          </a:p>
          <a:p>
            <a:pPr marL="45720" indent="0">
              <a:buNone/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Raleway Black"/>
              </a:rPr>
              <a:t>Yvonne Yang, Intel Corporation</a:t>
            </a:r>
          </a:p>
          <a:p>
            <a:pPr marL="45720" indent="0">
              <a:buNone/>
            </a:pPr>
            <a:endParaRPr lang="en-GB" sz="1600" b="1" dirty="0">
              <a:solidFill>
                <a:schemeClr val="tx2">
                  <a:lumMod val="50000"/>
                </a:schemeClr>
              </a:solidFill>
              <a:latin typeface="Raleway Black"/>
            </a:endParaRPr>
          </a:p>
          <a:p>
            <a:pPr marL="45720" indent="0">
              <a:buNone/>
            </a:pPr>
            <a:endParaRPr lang="en-GB" sz="1600" b="1" dirty="0">
              <a:solidFill>
                <a:schemeClr val="tx2">
                  <a:lumMod val="50000"/>
                </a:schemeClr>
              </a:solidFill>
              <a:latin typeface="Raleway Black"/>
            </a:endParaRPr>
          </a:p>
        </p:txBody>
      </p:sp>
    </p:spTree>
    <p:extLst>
      <p:ext uri="{BB962C8B-B14F-4D97-AF65-F5344CB8AC3E}">
        <p14:creationId xmlns:p14="http://schemas.microsoft.com/office/powerpoint/2010/main" val="268638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257" y="1928630"/>
            <a:ext cx="8434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  <a:latin typeface="Raleway Light"/>
                <a:cs typeface="Raleway Light"/>
              </a:rPr>
              <a:t>1- How important is diversity to your organization (or you) and what value does it bring to accomplishing your organization’s goals?  </a:t>
            </a:r>
            <a:endParaRPr lang="en-GB" sz="3200" dirty="0"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254848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257" y="1928630"/>
            <a:ext cx="8434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  <a:latin typeface="Raleway Light"/>
                <a:cs typeface="Raleway Light"/>
              </a:rPr>
              <a:t>2- Can you share data on your organization’s diversity? How diverse is the executive team?</a:t>
            </a:r>
            <a:endParaRPr lang="en-GB" sz="3200" dirty="0"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124641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257" y="1928630"/>
            <a:ext cx="8434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  <a:latin typeface="Raleway Light"/>
                <a:cs typeface="Raleway Light"/>
              </a:rPr>
              <a:t>3- Does your organization have explicit goals for diversity and inclusion? How is progress tracked? Who holds leadership and supervisors accountable to diversity and inclusion measures? </a:t>
            </a:r>
            <a:endParaRPr lang="en-GB" sz="3200" dirty="0"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346529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257" y="1928630"/>
            <a:ext cx="8434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  <a:latin typeface="Raleway Light"/>
                <a:cs typeface="Raleway Light"/>
              </a:rPr>
              <a:t>4- How important is inclusion as an element of culture in your organization?</a:t>
            </a:r>
            <a:endParaRPr lang="en-GB" sz="3200" dirty="0"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295627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257" y="1928630"/>
            <a:ext cx="8434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  <a:latin typeface="Raleway Light"/>
                <a:cs typeface="Raleway Light"/>
              </a:rPr>
              <a:t>5- How does your organization’s commitment to diverse culture translating into recruiting? Into retention and advancement?</a:t>
            </a:r>
            <a:endParaRPr lang="en-GB" sz="3200" dirty="0"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43970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257" y="1928630"/>
            <a:ext cx="8434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  <a:latin typeface="Raleway Light"/>
                <a:cs typeface="Raleway Light"/>
              </a:rPr>
              <a:t>6- Does diversity and inclusion training feature prominently at your organization? If yes, what value have you seen? If not, planned? </a:t>
            </a:r>
            <a:endParaRPr lang="en-GB" sz="3200" dirty="0"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409170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Custom 6">
      <a:dk1>
        <a:sysClr val="windowText" lastClr="000000"/>
      </a:dk1>
      <a:lt1>
        <a:sysClr val="window" lastClr="FFFFFF"/>
      </a:lt1>
      <a:dk2>
        <a:srgbClr val="997AC6"/>
      </a:dk2>
      <a:lt2>
        <a:srgbClr val="7BEADC"/>
      </a:lt2>
      <a:accent1>
        <a:srgbClr val="6CB8E0"/>
      </a:accent1>
      <a:accent2>
        <a:srgbClr val="AD91FE"/>
      </a:accent2>
      <a:accent3>
        <a:srgbClr val="13A89E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175</Words>
  <Application>Microsoft Macintosh PowerPoint</Application>
  <PresentationFormat>On-screen Show (4:3)</PresentationFormat>
  <Paragraphs>12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Collis</dc:creator>
  <cp:lastModifiedBy>Misbah Mubarak</cp:lastModifiedBy>
  <cp:revision>316</cp:revision>
  <dcterms:created xsi:type="dcterms:W3CDTF">2015-11-10T18:33:12Z</dcterms:created>
  <dcterms:modified xsi:type="dcterms:W3CDTF">2018-11-10T00:22:16Z</dcterms:modified>
</cp:coreProperties>
</file>